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5143500" type="screen16x9"/>
  <p:notesSz cx="5143500" cy="9144000"/>
  <p:embeddedFontLst>
    <p:embeddedFont>
      <p:font typeface="Nunito SemiBold" pitchFamily="2" charset="-52"/>
      <p:bold r:id="rId23"/>
    </p:embeddedFont>
    <p:embeddedFont>
      <p:font typeface="PT Sans" panose="020B0503020203020204" pitchFamily="34" charset="-52"/>
      <p:regular r:id="rId24"/>
    </p:embeddedFont>
    <p:embeddedFont>
      <p:font typeface="PT Sans Bold" panose="020B0604020202020204" charset="-52"/>
      <p:regular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0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477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35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5" Type="http://schemas.openxmlformats.org/officeDocument/2006/relationships/image" Target="../media/image33.svg"/><Relationship Id="rId4" Type="http://schemas.openxmlformats.org/officeDocument/2006/relationships/image" Target="../media/image32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jpg"/><Relationship Id="rId7" Type="http://schemas.openxmlformats.org/officeDocument/2006/relationships/image" Target="../media/image9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5" Type="http://schemas.openxmlformats.org/officeDocument/2006/relationships/image" Target="../media/image7.svg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335435"/>
            <a:ext cx="4667845" cy="13200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Обратная связь и окно Джохари в корпоративной коммуникации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879824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Как говорить так, чтобы </a:t>
            </a:r>
            <a:r>
              <a:rPr lang="en-US" sz="1150" dirty="0">
                <a:solidFill>
                  <a:srgbClr val="2D4DF2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улучшать взаимодействие</a:t>
            </a: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а не ломать отношения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3952577" y="3526854"/>
            <a:ext cx="1933575" cy="281136"/>
          </a:xfrm>
          <a:prstGeom prst="roundRect">
            <a:avLst>
              <a:gd name="adj" fmla="val 63861"/>
            </a:avLst>
          </a:prstGeom>
          <a:solidFill>
            <a:srgbClr val="CFD6FC"/>
          </a:solidFill>
          <a:ln/>
        </p:spPr>
      </p:sp>
      <p:sp>
        <p:nvSpPr>
          <p:cNvPr id="6" name="Text 3"/>
          <p:cNvSpPr/>
          <p:nvPr/>
        </p:nvSpPr>
        <p:spPr>
          <a:xfrm>
            <a:off x="4042321" y="3571726"/>
            <a:ext cx="2211288" cy="191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СОТРУДНИКИ И РУКОВОДИТЕЛИ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5960938" y="3526854"/>
            <a:ext cx="2322835" cy="281136"/>
          </a:xfrm>
          <a:prstGeom prst="roundRect">
            <a:avLst>
              <a:gd name="adj" fmla="val 63861"/>
            </a:avLst>
          </a:prstGeom>
          <a:noFill/>
          <a:ln/>
          <a:effectLst>
            <a:outerShdw blurRad="101600" dist="50800" dir="16200000" algn="bl" rotWithShape="0">
              <a:srgbClr val="2D4DF2">
                <a:alpha val="10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6050682" y="3571726"/>
            <a:ext cx="2600548" cy="191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2D4DF2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60–90 МИНУТ · ТЕОРИЯ + УПРАЖНЕНИЯ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0"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605135"/>
            <a:ext cx="1018059" cy="281136"/>
          </a:xfrm>
          <a:prstGeom prst="roundRect">
            <a:avLst>
              <a:gd name="adj" fmla="val 63861"/>
            </a:avLst>
          </a:prstGeom>
          <a:solidFill>
            <a:srgbClr val="CFD6FC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650007"/>
            <a:ext cx="1295772" cy="191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УПРАЖНЕНИЕ 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946100"/>
            <a:ext cx="6136407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Ролевое упражнение по фидбеку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1610469"/>
            <a:ext cx="1493044" cy="14930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23577" y="3290515"/>
            <a:ext cx="22965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Участник А — даёт фидбек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523577" y="3600227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Описывает конкретную рабочую ситуацию: поведение на встрече, соблюдение сроков</a:t>
            </a:r>
            <a:endParaRPr lang="en-US" sz="1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860" y="1610469"/>
            <a:ext cx="1493044" cy="149304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84860" y="3290515"/>
            <a:ext cx="2574280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Участник B — получает фидбек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84860" y="3820195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Практикует активное слушание и уточняющие вопросы; формулирует, что узнал о своей «слепой зоне»</a:t>
            </a:r>
            <a:endParaRPr lang="en-US" sz="11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6143" y="1610469"/>
            <a:ext cx="1493044" cy="149304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6143" y="3290515"/>
            <a:ext cx="2377008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Наблюдатели — фиксируют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46143" y="3600227"/>
            <a:ext cx="2574280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Отмечают соблюдение принципов: конкретность, описательность, «я‑высказывания»</a:t>
            </a:r>
            <a:endParaRPr lang="en-US" sz="11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78013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Типичные ошибки при обратной связи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884512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Разберём распространённые ловушки в фидбеке — и научимся превращать их в инструмент развития, а не конфликта.</a:t>
            </a:r>
            <a:endParaRPr lang="en-US" sz="11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40210"/>
            <a:ext cx="7640762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Три ошибки, которые блокируют развитие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2179439"/>
            <a:ext cx="2599209" cy="1116211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87437" y="234329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Ошибка 1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87437" y="2653010"/>
            <a:ext cx="227148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Оценка личности вместо описания поведения</a:t>
            </a:r>
            <a:endParaRPr lang="en-US" sz="1150" dirty="0"/>
          </a:p>
        </p:txBody>
      </p:sp>
      <p:sp>
        <p:nvSpPr>
          <p:cNvPr id="6" name="Shape 4"/>
          <p:cNvSpPr/>
          <p:nvPr/>
        </p:nvSpPr>
        <p:spPr>
          <a:xfrm>
            <a:off x="3272358" y="2179439"/>
            <a:ext cx="2599209" cy="1116211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36218" y="234329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Ошибка 2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36218" y="2653010"/>
            <a:ext cx="227148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Обобщения и моральные ярлыки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021139" y="2179439"/>
            <a:ext cx="2599283" cy="1116211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84999" y="234329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Ошибка 3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184999" y="2653010"/>
            <a:ext cx="2271564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Игнорирование контекста и эмоций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23577" y="3463900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Каждая из этих ошибок провоцирует защитную реакцию вместо рефлексии. Разберём их подробнее.</a:t>
            </a:r>
            <a:endParaRPr lang="en-US" sz="11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416644"/>
            <a:ext cx="502965" cy="167804"/>
          </a:xfrm>
          <a:prstGeom prst="roundRect">
            <a:avLst>
              <a:gd name="adj" fmla="val 71885"/>
            </a:avLst>
          </a:prstGeom>
          <a:solidFill>
            <a:srgbClr val="CFD6FC"/>
          </a:solidFill>
          <a:ln/>
        </p:spPr>
      </p:sp>
      <p:sp>
        <p:nvSpPr>
          <p:cNvPr id="3" name="Text 1"/>
          <p:cNvSpPr/>
          <p:nvPr/>
        </p:nvSpPr>
        <p:spPr>
          <a:xfrm>
            <a:off x="583853" y="446782"/>
            <a:ext cx="839614" cy="1075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ОШИБКА 1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611460"/>
            <a:ext cx="4548708" cy="295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Оценка личности вместо поведения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1084287"/>
            <a:ext cx="5177061" cy="293362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50669" y="2416671"/>
            <a:ext cx="2674441" cy="2687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Когда мы оцениваем личность, а не конкретные действия, собеседник слышит атаку — а не информацию для роста.</a:t>
            </a:r>
            <a:endParaRPr lang="en-US" sz="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77" y="4169866"/>
            <a:ext cx="4014639" cy="55691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95474" y="4284613"/>
            <a:ext cx="1182588" cy="152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Неправильно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695474" y="4477643"/>
            <a:ext cx="3727996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безответственный»</a:t>
            </a:r>
            <a:endParaRPr lang="en-US" sz="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05710" y="4169866"/>
            <a:ext cx="4014713" cy="55691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777606" y="4284613"/>
            <a:ext cx="1182588" cy="152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r>
              <a:rPr lang="en-US" sz="9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Правильно</a:t>
            </a:r>
            <a:endParaRPr lang="en-US" sz="900" dirty="0"/>
          </a:p>
        </p:txBody>
      </p:sp>
      <p:sp>
        <p:nvSpPr>
          <p:cNvPr id="12" name="Text 7"/>
          <p:cNvSpPr/>
          <p:nvPr/>
        </p:nvSpPr>
        <p:spPr>
          <a:xfrm>
            <a:off x="4777606" y="4477643"/>
            <a:ext cx="3728070" cy="134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1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дважды сорвал срок сдачи отчёта»</a:t>
            </a:r>
            <a:endParaRPr lang="en-US" sz="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519261"/>
            <a:ext cx="748829" cy="281136"/>
          </a:xfrm>
          <a:prstGeom prst="roundRect">
            <a:avLst>
              <a:gd name="adj" fmla="val 63861"/>
            </a:avLst>
          </a:prstGeom>
          <a:solidFill>
            <a:srgbClr val="CFD6FC"/>
          </a:solidFill>
          <a:ln/>
        </p:spPr>
      </p:sp>
      <p:sp>
        <p:nvSpPr>
          <p:cNvPr id="3" name="Text 1"/>
          <p:cNvSpPr/>
          <p:nvPr/>
        </p:nvSpPr>
        <p:spPr>
          <a:xfrm>
            <a:off x="613321" y="564133"/>
            <a:ext cx="1026542" cy="191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ОШИБКА 2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860227"/>
            <a:ext cx="6107162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Обобщения и моральные ярлыки</a:t>
            </a:r>
            <a:endParaRPr lang="en-US" sz="2750" dirty="0"/>
          </a:p>
        </p:txBody>
      </p:sp>
      <p:sp>
        <p:nvSpPr>
          <p:cNvPr id="5" name="Text 3"/>
          <p:cNvSpPr/>
          <p:nvPr/>
        </p:nvSpPr>
        <p:spPr>
          <a:xfrm>
            <a:off x="523577" y="1524595"/>
            <a:ext cx="8096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Слова «всегда» и «никогда» превращают конкретный эпизод в приговор. Собеседник начинает защищаться — и диалог закрывается.</a:t>
            </a:r>
            <a:endParaRPr lang="en-US" sz="11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171626"/>
            <a:ext cx="2698924" cy="5984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3150" y="2919636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Ярлык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73150" y="3229347"/>
            <a:ext cx="239977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</a:t>
            </a: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всегда</a:t>
            </a: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опаздываешь с задачами»</a:t>
            </a:r>
            <a:endParaRPr lang="en-US" sz="11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171626"/>
            <a:ext cx="2698924" cy="59843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72073" y="2919636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Реакция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3372073" y="3229347"/>
            <a:ext cx="239977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Защита, отрицание, спор</a:t>
            </a:r>
            <a:endParaRPr lang="en-US" sz="11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21425" y="2171626"/>
            <a:ext cx="2698924" cy="5984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70997" y="2919636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Результат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070997" y="3229347"/>
            <a:ext cx="2399779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Конфликт вместо развития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523577" y="4025950"/>
            <a:ext cx="8096845" cy="598289"/>
          </a:xfrm>
          <a:prstGeom prst="roundRect">
            <a:avLst>
              <a:gd name="adj" fmla="val 37510"/>
            </a:avLst>
          </a:prstGeom>
          <a:solidFill>
            <a:srgbClr val="CFD6FC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150" y="4243908"/>
            <a:ext cx="187003" cy="14957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009724" y="4212878"/>
            <a:ext cx="7918326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Замените обобщение на конкретный факт: «В этом проекте ты трижды не уложился в дедлайн».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461293"/>
            <a:ext cx="736848" cy="275258"/>
          </a:xfrm>
          <a:prstGeom prst="roundRect">
            <a:avLst>
              <a:gd name="adj" fmla="val 64205"/>
            </a:avLst>
          </a:prstGeom>
          <a:solidFill>
            <a:srgbClr val="CFD6FC"/>
          </a:solidFill>
          <a:ln/>
        </p:spPr>
      </p:sp>
      <p:sp>
        <p:nvSpPr>
          <p:cNvPr id="3" name="Text 1"/>
          <p:cNvSpPr/>
          <p:nvPr/>
        </p:nvSpPr>
        <p:spPr>
          <a:xfrm>
            <a:off x="611907" y="505420"/>
            <a:ext cx="1017389" cy="1870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9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ОШИБКА 3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794519"/>
            <a:ext cx="6432872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Игнорирование контекста и эмоций</a:t>
            </a:r>
            <a:endParaRPr lang="en-US" sz="2700" dirty="0"/>
          </a:p>
        </p:txBody>
      </p:sp>
      <p:sp>
        <p:nvSpPr>
          <p:cNvPr id="5" name="Text 3"/>
          <p:cNvSpPr/>
          <p:nvPr/>
        </p:nvSpPr>
        <p:spPr>
          <a:xfrm>
            <a:off x="523577" y="1620143"/>
            <a:ext cx="21897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Почему это важно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523577" y="1981646"/>
            <a:ext cx="2600325" cy="934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Фидбек, данный в неподходящий момент — на эмоциях, при коллегах или в стрессе — воспринимается как нападение, даже если слова верные.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523577" y="3047033"/>
            <a:ext cx="2600325" cy="15544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Выбирайте приватное пространство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Убедитесь, что собеседник готов к разговору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Учитывайте эмоциональное состояние</a:t>
            </a:r>
            <a:endParaRPr lang="en-US" sz="1150" dirty="0"/>
          </a:p>
          <a:p>
            <a:pPr marL="233680" indent="-233680" algn="l">
              <a:lnSpc>
                <a:spcPct val="132000"/>
              </a:lnSpc>
              <a:buSzPct val="100000"/>
              <a:buChar char="•"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 давайте фидбек «на бегу»</a:t>
            </a:r>
            <a:endParaRPr lang="en-US" sz="115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7936" y="1608162"/>
            <a:ext cx="5137175" cy="29110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38026"/>
            <a:ext cx="6577459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переформулировать правильно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523577" y="1377255"/>
            <a:ext cx="8096845" cy="3128144"/>
          </a:xfrm>
          <a:prstGeom prst="roundRect">
            <a:avLst>
              <a:gd name="adj" fmla="val 717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77987" y="1476524"/>
            <a:ext cx="298861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Ошибка</a:t>
            </a:r>
            <a:endParaRPr lang="en-US" sz="1150" dirty="0"/>
          </a:p>
        </p:txBody>
      </p:sp>
      <p:sp>
        <p:nvSpPr>
          <p:cNvPr id="5" name="Text 3"/>
          <p:cNvSpPr/>
          <p:nvPr/>
        </p:nvSpPr>
        <p:spPr>
          <a:xfrm>
            <a:off x="3508549" y="1476524"/>
            <a:ext cx="274595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Почему не работает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6096446" y="1476524"/>
            <a:ext cx="2826841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Как сказать правильно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677987" y="1909688"/>
            <a:ext cx="298861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безответственный»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3508549" y="1909688"/>
            <a:ext cx="274595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Оценка личности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6096446" y="1909688"/>
            <a:ext cx="236964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дважды сорвал срок сдачи отчёта»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677987" y="2582242"/>
            <a:ext cx="298861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«Ты всегда опаздываешь»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3508549" y="2582242"/>
            <a:ext cx="274595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Обобщение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096446" y="2582242"/>
            <a:ext cx="236964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«В этом месяце ты опоздал на 3 встречи»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677987" y="3254797"/>
            <a:ext cx="298861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«Это непрофессионально»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3508549" y="3254797"/>
            <a:ext cx="274595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Моральный ярлык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096446" y="3254797"/>
            <a:ext cx="236964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«Когда ты перебиваешь клиента, это снижает доверие»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77987" y="3927351"/>
            <a:ext cx="2988618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Фидбек при всех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3508549" y="3927351"/>
            <a:ext cx="2745953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Игнорирование контекста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6096446" y="3927351"/>
            <a:ext cx="236964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«Давай обсудим это наедине завтра утром»</a:t>
            </a:r>
            <a:endParaRPr lang="en-US" sz="11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780133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Закрепление: личные правила фидбека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52577" y="2884512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Теория работает только тогда, когда превращается в личную практику. Следующий шаг — сформулировать собственные обязательства.</a:t>
            </a:r>
            <a:endParaRPr lang="en-US" sz="11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5554191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Мои личные правила фидбека</a:t>
            </a:r>
            <a:endParaRPr lang="en-US" sz="2700" dirty="0"/>
          </a:p>
        </p:txBody>
      </p:sp>
      <p:sp>
        <p:nvSpPr>
          <p:cNvPr id="3" name="Text 1"/>
          <p:cNvSpPr/>
          <p:nvPr/>
        </p:nvSpPr>
        <p:spPr>
          <a:xfrm>
            <a:off x="523577" y="1136154"/>
            <a:ext cx="8096845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Каждый участник формулирует </a:t>
            </a:r>
            <a:r>
              <a:rPr lang="en-US" sz="11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2–3 конкретных правила</a:t>
            </a: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, которых готов придерживаться в работе. Правила должны быть измеримыми и реалистичными.</a:t>
            </a:r>
            <a:endParaRPr lang="en-US" sz="1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766664"/>
            <a:ext cx="3975943" cy="129249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423182" y="1877095"/>
            <a:ext cx="176659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89893" y="2355652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Скорость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89893" y="2659112"/>
            <a:ext cx="3643313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«Даю фидбек в течение 24 часов после события»</a:t>
            </a:r>
            <a:endParaRPr lang="en-US" sz="1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44479" y="1766664"/>
            <a:ext cx="3975943" cy="129249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544084" y="1877095"/>
            <a:ext cx="176659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4810795" y="2355652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Формулировка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10795" y="2659112"/>
            <a:ext cx="3643313" cy="233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«Использую я-сообщения вместо оценок личности»</a:t>
            </a:r>
            <a:endParaRPr lang="en-US" sz="11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204121"/>
            <a:ext cx="3975943" cy="152623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423182" y="3314551"/>
            <a:ext cx="176659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4" name="Text 9"/>
          <p:cNvSpPr/>
          <p:nvPr/>
        </p:nvSpPr>
        <p:spPr>
          <a:xfrm>
            <a:off x="689893" y="3793108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Контекст</a:t>
            </a:r>
            <a:endParaRPr lang="en-US" sz="1350" dirty="0"/>
          </a:p>
        </p:txBody>
      </p:sp>
      <p:sp>
        <p:nvSpPr>
          <p:cNvPr id="15" name="Text 10"/>
          <p:cNvSpPr/>
          <p:nvPr/>
        </p:nvSpPr>
        <p:spPr>
          <a:xfrm>
            <a:off x="689893" y="4096569"/>
            <a:ext cx="364331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«Даю обратную связь только наедине и в подходящий момент»</a:t>
            </a:r>
            <a:endParaRPr lang="en-US" sz="11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44479" y="3204121"/>
            <a:ext cx="3975943" cy="1526232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44084" y="3314551"/>
            <a:ext cx="176659" cy="220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18" name="Text 12"/>
          <p:cNvSpPr/>
          <p:nvPr/>
        </p:nvSpPr>
        <p:spPr>
          <a:xfrm>
            <a:off x="4810795" y="3793108"/>
            <a:ext cx="1732583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Баланс</a:t>
            </a:r>
            <a:endParaRPr lang="en-US" sz="1350" dirty="0"/>
          </a:p>
        </p:txBody>
      </p:sp>
      <p:sp>
        <p:nvSpPr>
          <p:cNvPr id="19" name="Text 13"/>
          <p:cNvSpPr/>
          <p:nvPr/>
        </p:nvSpPr>
        <p:spPr>
          <a:xfrm>
            <a:off x="4810795" y="4096569"/>
            <a:ext cx="3643313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2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«На каждую критику — одно конкретное наблюдение о сильных сторонах»</a:t>
            </a:r>
            <a:endParaRPr lang="en-US" sz="11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515786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Командные договорённости о культуре обратной связи</a:t>
            </a:r>
            <a:endParaRPr lang="en-US" sz="13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731118"/>
            <a:ext cx="3957191" cy="395719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667994" y="2342629"/>
            <a:ext cx="1337221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Зачем это нужно</a:t>
            </a:r>
            <a:endParaRPr lang="en-US" sz="650" dirty="0"/>
          </a:p>
        </p:txBody>
      </p:sp>
      <p:sp>
        <p:nvSpPr>
          <p:cNvPr id="5" name="Text 2"/>
          <p:cNvSpPr/>
          <p:nvPr/>
        </p:nvSpPr>
        <p:spPr>
          <a:xfrm>
            <a:off x="4667994" y="2489969"/>
            <a:ext cx="3957191" cy="179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Когда команда договаривается об общих правилах, обратная связь перестаёт быть источником тревоги и становится нормой рабочего процесса.</a:t>
            </a:r>
            <a:endParaRPr lang="en-US" sz="550" dirty="0"/>
          </a:p>
        </p:txBody>
      </p:sp>
      <p:sp>
        <p:nvSpPr>
          <p:cNvPr id="6" name="Text 3"/>
          <p:cNvSpPr/>
          <p:nvPr/>
        </p:nvSpPr>
        <p:spPr>
          <a:xfrm>
            <a:off x="4667994" y="2703091"/>
            <a:ext cx="3957191" cy="398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Регулярность 1-1 встреч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Правила обсуждения ошибок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Безопасная атмосфера без осуждения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Единый язык описания поведения</a:t>
            </a:r>
            <a:endParaRPr lang="en-US" sz="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69478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Зачем нужны правила фидбека?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523577" y="1573857"/>
            <a:ext cx="2259137" cy="1834381"/>
          </a:xfrm>
          <a:prstGeom prst="roundRect">
            <a:avLst>
              <a:gd name="adj" fmla="val 12234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87437" y="1737717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Эффективность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87437" y="2047429"/>
            <a:ext cx="1931417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Конструктивная обратная связь повышает результативность и помогает корректировать поведение, не разрушая мотивацию</a:t>
            </a:r>
            <a:endParaRPr lang="en-US" sz="1150" dirty="0"/>
          </a:p>
        </p:txBody>
      </p:sp>
      <p:sp>
        <p:nvSpPr>
          <p:cNvPr id="7" name="Shape 4"/>
          <p:cNvSpPr/>
          <p:nvPr/>
        </p:nvSpPr>
        <p:spPr>
          <a:xfrm>
            <a:off x="2932286" y="1573857"/>
            <a:ext cx="2259137" cy="1834381"/>
          </a:xfrm>
          <a:prstGeom prst="roundRect">
            <a:avLst>
              <a:gd name="adj" fmla="val 12234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3096146" y="1737717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Доверие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3096146" y="2047429"/>
            <a:ext cx="1931417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Регулярный фидбек уменьшает недопонимание и усиливает доверие внутри команды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523577" y="3557811"/>
            <a:ext cx="4667845" cy="1116211"/>
          </a:xfrm>
          <a:prstGeom prst="roundRect">
            <a:avLst>
              <a:gd name="adj" fmla="val 20105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87437" y="3721671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Осознанность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87437" y="4031382"/>
            <a:ext cx="434012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Модель окна Джохари помогает системно развивать открытость и качество коммуникаций</a:t>
            </a:r>
            <a:endParaRPr lang="en-US" sz="11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567258"/>
            <a:ext cx="3867448" cy="426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Ключевые выводы</a:t>
            </a:r>
            <a:endParaRPr lang="en-US" sz="2650" dirty="0"/>
          </a:p>
        </p:txBody>
      </p:sp>
      <p:sp>
        <p:nvSpPr>
          <p:cNvPr id="4" name="Shape 1"/>
          <p:cNvSpPr/>
          <p:nvPr/>
        </p:nvSpPr>
        <p:spPr>
          <a:xfrm>
            <a:off x="523577" y="1204094"/>
            <a:ext cx="326082" cy="326082"/>
          </a:xfrm>
          <a:prstGeom prst="roundRect">
            <a:avLst>
              <a:gd name="adj" fmla="val 66672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90005" y="1253877"/>
            <a:ext cx="3142580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Описывайте поведение, а не личность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990005" y="1551161"/>
            <a:ext cx="4201418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Конкретные факты открывают диалог — оценки его закрывают.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23577" y="2060228"/>
            <a:ext cx="326082" cy="326082"/>
          </a:xfrm>
          <a:prstGeom prst="roundRect">
            <a:avLst>
              <a:gd name="adj" fmla="val 66672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90005" y="2110011"/>
            <a:ext cx="2724373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Избегайте обобщений и ярлыков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990005" y="2407295"/>
            <a:ext cx="4201418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«Всегда» и «никогда» провоцируют защиту, а не рефлексию.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23577" y="2916362"/>
            <a:ext cx="326082" cy="326082"/>
          </a:xfrm>
          <a:prstGeom prst="roundRect">
            <a:avLst>
              <a:gd name="adj" fmla="val 66672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90005" y="2966145"/>
            <a:ext cx="2529111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Учитывайте контекст и эмоции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90005" y="3263429"/>
            <a:ext cx="4201418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Правильный момент и место — половина эффективного фидбека.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23577" y="3772495"/>
            <a:ext cx="326082" cy="326082"/>
          </a:xfrm>
          <a:prstGeom prst="roundRect">
            <a:avLst>
              <a:gd name="adj" fmla="val 66672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90005" y="3822278"/>
            <a:ext cx="3377282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Закрепите личные и командные правила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990005" y="4119563"/>
            <a:ext cx="4201418" cy="456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Культура обратной связи строится на конкретных договорённостях.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bg>
      <p:bgPr>
        <a:blipFill dpi="0" rotWithShape="1">
          <a:blip r:embed="rId3">
            <a:alphaModFix amt="3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2197"/>
            <a:ext cx="8096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Базовые принципы конструктивной обратной связи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611437"/>
            <a:ext cx="2599209" cy="13651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68400" y="178005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Конкретность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768400" y="2089770"/>
            <a:ext cx="21857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Опора на факты и наблюдаемое поведение, а не на ярлыки и оценки личности</a:t>
            </a:r>
            <a:endParaRPr lang="en-US" sz="11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72358" y="1611437"/>
            <a:ext cx="2599209" cy="13651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3517181" y="178005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Описательность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3517181" y="2089770"/>
            <a:ext cx="21857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«Я заметил, что…» вместо «Ты всегда…» — описываем, а не оцениваем</a:t>
            </a:r>
            <a:endParaRPr lang="en-US" sz="11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21139" y="1611437"/>
            <a:ext cx="2599283" cy="13651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265962" y="178005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Своевременность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6265962" y="2089770"/>
            <a:ext cx="2185839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Фидбек даётся как можно ближе к событию</a:t>
            </a:r>
            <a:endParaRPr lang="en-US" sz="11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577" y="3126135"/>
            <a:ext cx="2599209" cy="15850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68400" y="3294757"/>
            <a:ext cx="186280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Фокус на изменяемом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768400" y="3604468"/>
            <a:ext cx="21857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Обсуждаем действия, которые сотрудник может скорректировать</a:t>
            </a:r>
            <a:endParaRPr lang="en-US" sz="11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72358" y="3126135"/>
            <a:ext cx="2599209" cy="158509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517181" y="3294757"/>
            <a:ext cx="2185764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Адресность и безопасность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3517181" y="3824436"/>
            <a:ext cx="2185764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Обратная связь конкретному человеку, в корректной форме и подходящей обстановке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bg>
      <p:bgPr>
        <a:blipFill dpi="0" rotWithShape="1">
          <a:blip r:embed="rId3">
            <a:alphaModFix amt="2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1112267"/>
            <a:ext cx="5151165" cy="291896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98890" y="541660"/>
            <a:ext cx="602754" cy="235446"/>
          </a:xfrm>
          <a:prstGeom prst="roundRect">
            <a:avLst>
              <a:gd name="adj" fmla="val 66722"/>
            </a:avLst>
          </a:prstGeom>
          <a:solidFill>
            <a:srgbClr val="CFD6FC"/>
          </a:solidFill>
          <a:ln/>
        </p:spPr>
      </p:sp>
      <p:sp>
        <p:nvSpPr>
          <p:cNvPr id="4" name="Text 1"/>
          <p:cNvSpPr/>
          <p:nvPr/>
        </p:nvSpPr>
        <p:spPr>
          <a:xfrm>
            <a:off x="6077396" y="580876"/>
            <a:ext cx="902940" cy="157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ТЕХНИКА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5998890" y="822871"/>
            <a:ext cx="2626296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«Я‑высказывания»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5998890" y="1707282"/>
            <a:ext cx="2626296" cy="588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Использование «я‑сообщений» снижает защитную реакцию и делает фидбек экологичным.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998890" y="2425005"/>
            <a:ext cx="2626296" cy="860375"/>
          </a:xfrm>
          <a:prstGeom prst="roundRect">
            <a:avLst>
              <a:gd name="adj" fmla="val 22823"/>
            </a:avLst>
          </a:prstGeom>
          <a:solidFill>
            <a:srgbClr val="CFD6FC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784" y="2616845"/>
            <a:ext cx="163637" cy="13089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24315" y="2560737"/>
            <a:ext cx="2069976" cy="588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«Я чувствую/вижу… когда ты… потому что… и мне важно/я прошу…»</a:t>
            </a:r>
            <a:endParaRPr lang="en-US" sz="1000" dirty="0"/>
          </a:p>
        </p:txBody>
      </p:sp>
      <p:sp>
        <p:nvSpPr>
          <p:cNvPr id="10" name="Shape 6"/>
          <p:cNvSpPr/>
          <p:nvPr/>
        </p:nvSpPr>
        <p:spPr>
          <a:xfrm>
            <a:off x="5998890" y="3414192"/>
            <a:ext cx="14288" cy="1187648"/>
          </a:xfrm>
          <a:prstGeom prst="roundRect">
            <a:avLst>
              <a:gd name="adj" fmla="val 59998"/>
            </a:avLst>
          </a:prstGeom>
          <a:solidFill>
            <a:srgbClr val="2D4DF2"/>
          </a:solidFill>
          <a:ln/>
        </p:spPr>
      </p:sp>
      <p:sp>
        <p:nvSpPr>
          <p:cNvPr id="11" name="Text 7"/>
          <p:cNvSpPr/>
          <p:nvPr/>
        </p:nvSpPr>
        <p:spPr>
          <a:xfrm>
            <a:off x="6195194" y="3517255"/>
            <a:ext cx="2429991" cy="9815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5000"/>
              </a:lnSpc>
              <a:buNone/>
            </a:pPr>
            <a:r>
              <a:rPr lang="en-US" sz="10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«Я заметил, что отчёт приходил после дедлайна два раза за месяц — из‑за этого мы задерживали отправку клиенту. Мне важно, чтобы в следующий раз сроки были соблюдены.»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5">
    <p:bg>
      <p:bgPr>
        <a:blipFill dpi="0" rotWithShape="1">
          <a:blip r:embed="rId3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814090"/>
            <a:ext cx="4805586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Что такое окно Джохари?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1478459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Модель, описывающая </a:t>
            </a:r>
            <a:r>
              <a:rPr lang="en-US" sz="1150" dirty="0">
                <a:solidFill>
                  <a:srgbClr val="2D4DF2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четыре области информации</a:t>
            </a: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о человеке: что известно или неизвестно ему самому и окружающим.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2125489"/>
            <a:ext cx="4667845" cy="2203847"/>
          </a:xfrm>
          <a:prstGeom prst="roundRect">
            <a:avLst>
              <a:gd name="adj" fmla="val 10183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37865" y="2139776"/>
            <a:ext cx="4639270" cy="1087636"/>
          </a:xfrm>
          <a:prstGeom prst="rect">
            <a:avLst/>
          </a:prstGeom>
          <a:solidFill>
            <a:srgbClr val="F3F3FF"/>
          </a:solidFill>
          <a:ln/>
        </p:spPr>
      </p:sp>
      <p:sp>
        <p:nvSpPr>
          <p:cNvPr id="7" name="Text 4"/>
          <p:cNvSpPr/>
          <p:nvPr/>
        </p:nvSpPr>
        <p:spPr>
          <a:xfrm>
            <a:off x="687437" y="2289349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Цель в бизнесе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687437" y="2599060"/>
            <a:ext cx="434012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Расширять «открытую зону» — повышая доверие, качество взаимодействия и эффективность командной работы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537865" y="3227412"/>
            <a:ext cx="4639270" cy="1087636"/>
          </a:xfrm>
          <a:prstGeom prst="rect">
            <a:avLst/>
          </a:prstGeom>
          <a:solidFill>
            <a:srgbClr val="F3F3FF"/>
          </a:solidFill>
          <a:ln/>
        </p:spPr>
      </p:sp>
      <p:sp>
        <p:nvSpPr>
          <p:cNvPr id="10" name="Shape 7"/>
          <p:cNvSpPr/>
          <p:nvPr/>
        </p:nvSpPr>
        <p:spPr>
          <a:xfrm>
            <a:off x="537865" y="3227412"/>
            <a:ext cx="4639270" cy="19050"/>
          </a:xfrm>
          <a:prstGeom prst="roundRect">
            <a:avLst>
              <a:gd name="adj" fmla="val 1178055"/>
            </a:avLst>
          </a:prstGeom>
          <a:solidFill>
            <a:srgbClr val="1AA5FA"/>
          </a:solidFill>
          <a:ln/>
        </p:spPr>
      </p:sp>
      <p:sp>
        <p:nvSpPr>
          <p:cNvPr id="11" name="Text 8"/>
          <p:cNvSpPr/>
          <p:nvPr/>
        </p:nvSpPr>
        <p:spPr>
          <a:xfrm>
            <a:off x="687437" y="3376985"/>
            <a:ext cx="176011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работает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87437" y="3686696"/>
            <a:ext cx="4340126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Через самораскрытие и получение обратной связи мы перемещаем информацию между зонами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6"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3072"/>
            <a:ext cx="283577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Четыре зоны окна Джохари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523577" y="2414439"/>
            <a:ext cx="3957191" cy="179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Каждая зона отражает разный уровень осознанности — своей и со стороны коллег. Понимание этих зон помогает работать с коммуникацией целенаправленно.</a:t>
            </a:r>
            <a:endParaRPr lang="en-US" sz="550" dirty="0"/>
          </a:p>
        </p:txBody>
      </p:sp>
      <p:sp>
        <p:nvSpPr>
          <p:cNvPr id="4" name="Text 2"/>
          <p:cNvSpPr/>
          <p:nvPr/>
        </p:nvSpPr>
        <p:spPr>
          <a:xfrm>
            <a:off x="523577" y="2627561"/>
            <a:ext cx="3957191" cy="3980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Открытая</a:t>
            </a: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известно всем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Слепая</a:t>
            </a: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видят другие, но не я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Тайная</a:t>
            </a: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знаю я, но скрываю</a:t>
            </a:r>
            <a:endParaRPr lang="en-US" sz="550" dirty="0"/>
          </a:p>
          <a:p>
            <a:pPr marL="111760" indent="-111760" algn="l">
              <a:lnSpc>
                <a:spcPct val="100000"/>
              </a:lnSpc>
              <a:buSzPct val="100000"/>
              <a:buChar char="•"/>
            </a:pPr>
            <a:r>
              <a:rPr lang="en-US" sz="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Неизвестная</a:t>
            </a: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— не знает никто</a:t>
            </a:r>
            <a:endParaRPr lang="en-US" sz="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7994" y="731118"/>
            <a:ext cx="3957191" cy="395719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7">
    <p:bg>
      <p:bgPr>
        <a:blipFill dpi="0" rotWithShape="1">
          <a:blip r:embed="rId3">
            <a:alphaModFix amt="2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4710"/>
            <a:ext cx="4035177" cy="24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5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Как фидбек расширяет открытую зону</a:t>
            </a:r>
            <a:endParaRPr lang="en-US" sz="15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744736"/>
            <a:ext cx="8096845" cy="335108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15138" y="1674697"/>
            <a:ext cx="1308417" cy="211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Слепая зона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15138" y="1949569"/>
            <a:ext cx="1308417" cy="2774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Поведение видно другим, но не вам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7113615" y="1674697"/>
            <a:ext cx="1308417" cy="211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Открытая зона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113615" y="1949569"/>
            <a:ext cx="1308417" cy="4162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81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Поведение известно всем, укрепляет доверие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23577" y="4146128"/>
            <a:ext cx="8554045" cy="1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Конструктивный фидбек «переносит» поведение из слепой зоны в открытую — человек узнаёт, как его действия воспринимаются коллегами.</a:t>
            </a:r>
            <a:endParaRPr lang="en-US" sz="600" dirty="0"/>
          </a:p>
        </p:txBody>
      </p:sp>
      <p:sp>
        <p:nvSpPr>
          <p:cNvPr id="9" name="Shape 6"/>
          <p:cNvSpPr/>
          <p:nvPr/>
        </p:nvSpPr>
        <p:spPr>
          <a:xfrm>
            <a:off x="523577" y="4297710"/>
            <a:ext cx="4026024" cy="431006"/>
          </a:xfrm>
          <a:prstGeom prst="roundRect">
            <a:avLst>
              <a:gd name="adj" fmla="val 28475"/>
            </a:avLst>
          </a:prstGeom>
          <a:solidFill>
            <a:srgbClr val="F3F3FF">
              <a:alpha val="75000"/>
            </a:srgbClr>
          </a:solidFill>
          <a:ln w="9525">
            <a:solidFill>
              <a:srgbClr val="2D4DF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14883" y="4389016"/>
            <a:ext cx="962546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Самораскрытие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614883" y="4536132"/>
            <a:ext cx="3843412" cy="1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Человек больше рассказывает о себе → тайная зона уменьшается</a:t>
            </a:r>
            <a:endParaRPr lang="en-US" sz="600" dirty="0"/>
          </a:p>
        </p:txBody>
      </p:sp>
      <p:sp>
        <p:nvSpPr>
          <p:cNvPr id="12" name="Shape 9"/>
          <p:cNvSpPr/>
          <p:nvPr/>
        </p:nvSpPr>
        <p:spPr>
          <a:xfrm>
            <a:off x="4594324" y="4297710"/>
            <a:ext cx="4026098" cy="431006"/>
          </a:xfrm>
          <a:prstGeom prst="roundRect">
            <a:avLst>
              <a:gd name="adj" fmla="val 28475"/>
            </a:avLst>
          </a:prstGeom>
          <a:solidFill>
            <a:srgbClr val="F3F3FF">
              <a:alpha val="75000"/>
            </a:srgbClr>
          </a:solidFill>
          <a:ln w="9525">
            <a:solidFill>
              <a:srgbClr val="018CE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685630" y="4389016"/>
            <a:ext cx="1195983" cy="1203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Обратная связь от других</a:t>
            </a:r>
            <a:endParaRPr lang="en-US" sz="750" dirty="0"/>
          </a:p>
        </p:txBody>
      </p:sp>
      <p:sp>
        <p:nvSpPr>
          <p:cNvPr id="14" name="Text 11"/>
          <p:cNvSpPr/>
          <p:nvPr/>
        </p:nvSpPr>
        <p:spPr>
          <a:xfrm>
            <a:off x="4685630" y="4536132"/>
            <a:ext cx="3843486" cy="101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3000"/>
              </a:lnSpc>
              <a:buNone/>
            </a:pPr>
            <a:r>
              <a:rPr lang="en-US" sz="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Коллеги делятся наблюдениями → слепая зона уменьшается</a:t>
            </a:r>
            <a:endParaRPr lang="en-US" sz="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8">
    <p:bg>
      <p:bgPr>
        <a:blipFill dpi="0" rotWithShape="1">
          <a:blip r:embed="rId3">
            <a:alphaModFix amt="2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60474"/>
            <a:ext cx="4667845" cy="880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Правила фидбека с учётом окна Джохари</a:t>
            </a:r>
            <a:endParaRPr lang="en-US" sz="2750" dirty="0"/>
          </a:p>
        </p:txBody>
      </p:sp>
      <p:sp>
        <p:nvSpPr>
          <p:cNvPr id="4" name="Shape 1"/>
          <p:cNvSpPr/>
          <p:nvPr/>
        </p:nvSpPr>
        <p:spPr>
          <a:xfrm>
            <a:off x="3952577" y="1564853"/>
            <a:ext cx="336575" cy="336575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14288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15234" y="1601093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1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4438724" y="1616273"/>
            <a:ext cx="345497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Соблюдаем принципы конструктивности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438724" y="1925985"/>
            <a:ext cx="4181698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Чтобы человек смог безопасно воспринять информацию о своей «слепой зоне»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952577" y="2703984"/>
            <a:ext cx="336575" cy="336575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14288">
            <a:solidFill>
              <a:srgbClr val="018CE1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015234" y="2740223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2</a:t>
            </a:r>
            <a:endParaRPr lang="en-US" sz="1650" dirty="0"/>
          </a:p>
        </p:txBody>
      </p:sp>
      <p:sp>
        <p:nvSpPr>
          <p:cNvPr id="10" name="Text 7"/>
          <p:cNvSpPr/>
          <p:nvPr/>
        </p:nvSpPr>
        <p:spPr>
          <a:xfrm>
            <a:off x="4438724" y="2755404"/>
            <a:ext cx="207057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Даём фидбек на равных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4438724" y="3065115"/>
            <a:ext cx="4181698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 уважением, используя активное слушание и предоставляя возможность высказаться второй стороне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952577" y="3843114"/>
            <a:ext cx="336575" cy="336575"/>
          </a:xfrm>
          <a:prstGeom prst="roundRect">
            <a:avLst>
              <a:gd name="adj" fmla="val 66677"/>
            </a:avLst>
          </a:prstGeom>
          <a:solidFill>
            <a:srgbClr val="F3F3FF"/>
          </a:solidFill>
          <a:ln w="14288">
            <a:solidFill>
              <a:srgbClr val="DA33B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015234" y="3879354"/>
            <a:ext cx="211187" cy="26402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</a:t>
            </a:r>
            <a:endParaRPr lang="en-US" sz="1650" dirty="0"/>
          </a:p>
        </p:txBody>
      </p:sp>
      <p:sp>
        <p:nvSpPr>
          <p:cNvPr id="14" name="Text 11"/>
          <p:cNvSpPr/>
          <p:nvPr/>
        </p:nvSpPr>
        <p:spPr>
          <a:xfrm>
            <a:off x="4438724" y="3894534"/>
            <a:ext cx="2600399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Просим обратную связь о себе</a:t>
            </a:r>
            <a:endParaRPr lang="en-US" sz="1350" dirty="0"/>
          </a:p>
        </p:txBody>
      </p:sp>
      <p:sp>
        <p:nvSpPr>
          <p:cNvPr id="15" name="Text 12"/>
          <p:cNvSpPr/>
          <p:nvPr/>
        </p:nvSpPr>
        <p:spPr>
          <a:xfrm>
            <a:off x="4438724" y="4204246"/>
            <a:ext cx="4181698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Осознанно размышляем над ней — без мгновенной защитной реакции</a:t>
            </a:r>
            <a:endParaRPr lang="en-US" sz="11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9">
    <p:bg>
      <p:bgPr>
        <a:blipFill dpi="0" rotWithShape="1">
          <a:blip r:embed="rId3">
            <a:alphaModFix amt="1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23577" y="411435"/>
            <a:ext cx="508546" cy="116532"/>
          </a:xfrm>
          <a:prstGeom prst="roundRect">
            <a:avLst>
              <a:gd name="adj" fmla="val 77033"/>
            </a:avLst>
          </a:prstGeom>
          <a:solidFill>
            <a:srgbClr val="CFD6FC"/>
          </a:solidFill>
          <a:ln/>
        </p:spPr>
      </p:sp>
      <p:sp>
        <p:nvSpPr>
          <p:cNvPr id="3" name="Text 1"/>
          <p:cNvSpPr/>
          <p:nvPr/>
        </p:nvSpPr>
        <p:spPr>
          <a:xfrm>
            <a:off x="568449" y="433834"/>
            <a:ext cx="876002" cy="717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УПРАЖНЕНИЕ 1</a:t>
            </a:r>
            <a:endParaRPr lang="en-US" sz="450" dirty="0"/>
          </a:p>
        </p:txBody>
      </p:sp>
      <p:sp>
        <p:nvSpPr>
          <p:cNvPr id="4" name="Text 2"/>
          <p:cNvSpPr/>
          <p:nvPr/>
        </p:nvSpPr>
        <p:spPr>
          <a:xfrm>
            <a:off x="523577" y="542925"/>
            <a:ext cx="2231306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Мини‑окно Джохари</a:t>
            </a:r>
            <a:endParaRPr lang="en-US" sz="13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818927"/>
            <a:ext cx="8096845" cy="355431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97097" y="3451601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Самоопisание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1897097" y="3720280"/>
            <a:ext cx="1419308" cy="263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Выберите 5–7 прилагательных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82078" y="3397012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Окно Джохари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5882078" y="3665691"/>
            <a:ext cx="1419308" cy="263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Распределите качества по квадрантам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901285" y="1191650"/>
            <a:ext cx="1419308" cy="2062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Обратная связь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901285" y="1460329"/>
            <a:ext cx="1419308" cy="2631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ctr">
              <a:lnSpc>
                <a:spcPct val="78000"/>
              </a:lnSpc>
              <a:buNone/>
            </a:pPr>
            <a:r>
              <a:rPr lang="en-US" sz="11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2–3 коллеги укажут 5–7 качеств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523577" y="4415284"/>
            <a:ext cx="8554045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Участник заполняет своё окно Джохари, распределяя совпадающие и несовпадающие качества по квадрантам, и формулирует, какую обратную связь он хотел бы получать дальше.</a:t>
            </a:r>
            <a:endParaRPr lang="en-US" sz="550" dirty="0"/>
          </a:p>
        </p:txBody>
      </p:sp>
      <p:sp>
        <p:nvSpPr>
          <p:cNvPr id="13" name="Shape 10"/>
          <p:cNvSpPr/>
          <p:nvPr/>
        </p:nvSpPr>
        <p:spPr>
          <a:xfrm>
            <a:off x="523577" y="4547071"/>
            <a:ext cx="8096845" cy="205457"/>
          </a:xfrm>
          <a:prstGeom prst="roundRect">
            <a:avLst>
              <a:gd name="adj" fmla="val 54615"/>
            </a:avLst>
          </a:prstGeom>
          <a:solidFill>
            <a:srgbClr val="CFD6FC"/>
          </a:solidFill>
          <a:ln/>
        </p:spPr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8363" y="4640535"/>
            <a:ext cx="93464" cy="74786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766614" y="4603105"/>
            <a:ext cx="8236223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 онлайн-формата: используйте опросы, анкеты или интерактивную таблицу в LMS</a:t>
            </a:r>
            <a:endParaRPr lang="en-US" sz="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1063</Words>
  <Application>Microsoft Office PowerPoint</Application>
  <PresentationFormat>Экран (16:9)</PresentationFormat>
  <Paragraphs>180</Paragraphs>
  <Slides>20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Twemoji Mozilla</vt:lpstr>
      <vt:lpstr>PT Sans Bold</vt:lpstr>
      <vt:lpstr>Nunito SemiBold</vt:lpstr>
      <vt:lpstr>Arial</vt:lpstr>
      <vt:lpstr>PT Sans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Максим Бойко</dc:creator>
  <cp:lastModifiedBy>Максим Бойко</cp:lastModifiedBy>
  <cp:revision>3</cp:revision>
  <dcterms:created xsi:type="dcterms:W3CDTF">2026-07-01T09:28:06Z</dcterms:created>
  <dcterms:modified xsi:type="dcterms:W3CDTF">2026-07-01T10:04:00Z</dcterms:modified>
</cp:coreProperties>
</file>